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82" r:id="rId3"/>
    <p:sldId id="787" r:id="rId4"/>
    <p:sldId id="788" r:id="rId5"/>
    <p:sldId id="798" r:id="rId6"/>
    <p:sldId id="602" r:id="rId7"/>
    <p:sldId id="273" r:id="rId8"/>
    <p:sldId id="274" r:id="rId9"/>
    <p:sldId id="27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787"/>
            <p14:sldId id="788"/>
            <p14:sldId id="798"/>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9" autoAdjust="0"/>
    <p:restoredTop sz="96447" autoAdjust="0"/>
  </p:normalViewPr>
  <p:slideViewPr>
    <p:cSldViewPr snapToGrid="0">
      <p:cViewPr varScale="1">
        <p:scale>
          <a:sx n="85" d="100"/>
          <a:sy n="85" d="100"/>
        </p:scale>
        <p:origin x="180"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2.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2020-11-24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ne 112</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Linear algebra for nanotechnology engineering</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The adjoint of a real finite-dimensional linear map</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The adjoint of a real finite-dimensional linear map</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The adjoint of a real finite-dimensional linear map</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The adjoint of a real finite-dimensional linear map</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The adjoint of a real finite-dimensional linear map</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The adjoint of a real finite-dimensional linear map</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The adjoint of a real finite-dimensional linear map</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The adjoint of a real finite-dimensional linear map</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The adjoint of a real finite-dimensional linear map</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The adjoint of a real finite-dimensional linear map</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The adjoint of a real finite-dimensional linear map</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microsoft.com/office/2007/relationships/media" Target="../media/media3.m4a"/><Relationship Id="rId7" Type="http://schemas.openxmlformats.org/officeDocument/2006/relationships/image" Target="../media/image9.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3.m4a"/><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microsoft.com/office/2007/relationships/media" Target="../media/media4.m4a"/><Relationship Id="rId7" Type="http://schemas.openxmlformats.org/officeDocument/2006/relationships/image" Target="../media/image11.wmf"/><Relationship Id="rId12"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3.wmf"/><Relationship Id="rId5" Type="http://schemas.openxmlformats.org/officeDocument/2006/relationships/slideLayout" Target="../slideLayouts/slideLayout2.xml"/><Relationship Id="rId10" Type="http://schemas.openxmlformats.org/officeDocument/2006/relationships/oleObject" Target="../embeddings/oleObject5.bin"/><Relationship Id="rId4" Type="http://schemas.openxmlformats.org/officeDocument/2006/relationships/audio" Target="../media/media4.m4a"/><Relationship Id="rId9"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microsoft.com/office/2007/relationships/media" Target="../media/media5.m4a"/><Relationship Id="rId7" Type="http://schemas.openxmlformats.org/officeDocument/2006/relationships/image" Target="../media/image14.wmf"/><Relationship Id="rId12" Type="http://schemas.openxmlformats.org/officeDocument/2006/relationships/image" Target="../media/image8.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5.wmf"/><Relationship Id="rId5" Type="http://schemas.openxmlformats.org/officeDocument/2006/relationships/slideLayout" Target="../slideLayouts/slideLayout2.xml"/><Relationship Id="rId10" Type="http://schemas.openxmlformats.org/officeDocument/2006/relationships/oleObject" Target="../embeddings/oleObject8.bin"/><Relationship Id="rId4" Type="http://schemas.openxmlformats.org/officeDocument/2006/relationships/audio" Target="../media/media5.m4a"/><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6.m4a"/><Relationship Id="rId7" Type="http://schemas.openxmlformats.org/officeDocument/2006/relationships/image" Target="../media/image16.wmf"/><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slideLayout" Target="../slideLayouts/slideLayout2.xml"/><Relationship Id="rId4"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11.4 An interpretation</a:t>
            </a:r>
            <a:br>
              <a:rPr lang="en-US" dirty="0"/>
            </a:br>
            <a:r>
              <a:rPr lang="en-US" dirty="0"/>
              <a:t>of the inner product</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1" name="Audio 10">
            <a:hlinkClick r:id="" action="ppaction://media"/>
            <a:extLst>
              <a:ext uri="{FF2B5EF4-FFF2-40B4-BE49-F238E27FC236}">
                <a16:creationId xmlns:a16="http://schemas.microsoft.com/office/drawing/2014/main" id="{16CBA730-5276-499C-A09C-0B615F0183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9640"/>
    </mc:Choice>
    <mc:Fallback>
      <p:transition spd="slow" advTm="9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a:t>ne</a:t>
            </a:r>
            <a:r>
              <a:rPr lang="en-CA"/>
              <a:t> 112 </a:t>
            </a:r>
            <a:r>
              <a:rPr lang="en-CA" i="1" dirty="0"/>
              <a:t>Linear algebra for nanotechnology engineering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The adjoint of a real finite-dimensional linear map</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2766"/>
    </mc:Choice>
    <mc:Fallback xmlns="">
      <p:transition spd="slow" advTm="2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this topic, we will</a:t>
            </a:r>
          </a:p>
          <a:p>
            <a:pPr lvl="1"/>
            <a:r>
              <a:rPr lang="en-US" dirty="0"/>
              <a:t>Interpret the inner product with the adjoint</a:t>
            </a:r>
          </a:p>
        </p:txBody>
      </p:sp>
      <p:sp>
        <p:nvSpPr>
          <p:cNvPr id="4" name="Footer Placeholder 3"/>
          <p:cNvSpPr>
            <a:spLocks noGrp="1"/>
          </p:cNvSpPr>
          <p:nvPr>
            <p:ph type="ftr" sz="quarter" idx="11"/>
          </p:nvPr>
        </p:nvSpPr>
        <p:spPr/>
        <p:txBody>
          <a:bodyPr/>
          <a:lstStyle/>
          <a:p>
            <a:r>
              <a:rPr lang="en-US"/>
              <a:t>The adjoint of a real finite-dimensional linear map</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9" name="Audio 8">
            <a:hlinkClick r:id="" action="ppaction://media"/>
            <a:extLst>
              <a:ext uri="{FF2B5EF4-FFF2-40B4-BE49-F238E27FC236}">
                <a16:creationId xmlns:a16="http://schemas.microsoft.com/office/drawing/2014/main" id="{C25335C6-3C7A-4963-A5C8-642338CEEC5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6974"/>
    </mc:Choice>
    <mc:Fallback>
      <p:transition spd="slow" advTm="6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Matrix-vector multiplication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Recall that the inner product for real </a:t>
            </a:r>
            <a:r>
              <a:rPr lang="en-US" i="1" dirty="0"/>
              <a:t>n</a:t>
            </a:r>
            <a:r>
              <a:rPr lang="en-US" dirty="0"/>
              <a:t>-dimensional vectors is</a:t>
            </a:r>
          </a:p>
          <a:p>
            <a:endParaRPr lang="en-US" dirty="0"/>
          </a:p>
          <a:p>
            <a:endParaRPr lang="en-US" dirty="0"/>
          </a:p>
          <a:p>
            <a:r>
              <a:rPr lang="en-US" dirty="0"/>
              <a:t>For complex vectors, the definition is </a:t>
            </a:r>
          </a:p>
          <a:p>
            <a:endParaRPr lang="en-US" dirty="0"/>
          </a:p>
          <a:p>
            <a:endParaRPr lang="en-US" dirty="0"/>
          </a:p>
          <a:p>
            <a:pPr marL="0" indent="0">
              <a:buNone/>
            </a:pP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a:t>The adjoint of a real finite-dimensional linear map</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13" name="Object 12">
            <a:extLst>
              <a:ext uri="{FF2B5EF4-FFF2-40B4-BE49-F238E27FC236}">
                <a16:creationId xmlns:a16="http://schemas.microsoft.com/office/drawing/2014/main" id="{AFE39013-E91E-4B1B-A7D9-7362C155972F}"/>
              </a:ext>
            </a:extLst>
          </p:cNvPr>
          <p:cNvGraphicFramePr>
            <a:graphicFrameLocks noChangeAspect="1"/>
          </p:cNvGraphicFramePr>
          <p:nvPr>
            <p:extLst>
              <p:ext uri="{D42A27DB-BD31-4B8C-83A1-F6EECF244321}">
                <p14:modId xmlns:p14="http://schemas.microsoft.com/office/powerpoint/2010/main" val="3883110585"/>
              </p:ext>
            </p:extLst>
          </p:nvPr>
        </p:nvGraphicFramePr>
        <p:xfrm>
          <a:off x="3613150" y="1927225"/>
          <a:ext cx="1916113" cy="854075"/>
        </p:xfrm>
        <a:graphic>
          <a:graphicData uri="http://schemas.openxmlformats.org/presentationml/2006/ole">
            <mc:AlternateContent xmlns:mc="http://schemas.openxmlformats.org/markup-compatibility/2006">
              <mc:Choice xmlns:v="urn:schemas-microsoft-com:vml" Requires="v">
                <p:oleObj spid="_x0000_s515164" name="Equation" r:id="rId6" imgW="825480" imgH="368280" progId="Equation.DSMT4">
                  <p:embed/>
                </p:oleObj>
              </mc:Choice>
              <mc:Fallback>
                <p:oleObj name="Equation" r:id="rId6" imgW="825480" imgH="368280" progId="Equation.DSMT4">
                  <p:embed/>
                  <p:pic>
                    <p:nvPicPr>
                      <p:cNvPr id="14" name="Object 13">
                        <a:extLst>
                          <a:ext uri="{FF2B5EF4-FFF2-40B4-BE49-F238E27FC236}">
                            <a16:creationId xmlns:a16="http://schemas.microsoft.com/office/drawing/2014/main" id="{B9D48994-B064-4419-914A-E10AC993064E}"/>
                          </a:ext>
                        </a:extLst>
                      </p:cNvPr>
                      <p:cNvPicPr/>
                      <p:nvPr/>
                    </p:nvPicPr>
                    <p:blipFill>
                      <a:blip r:embed="rId7"/>
                      <a:stretch>
                        <a:fillRect/>
                      </a:stretch>
                    </p:blipFill>
                    <p:spPr>
                      <a:xfrm>
                        <a:off x="3613150" y="1927225"/>
                        <a:ext cx="1916113" cy="8540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2AA6D51C-E5FD-48AD-A559-F51D799FD6A1}"/>
              </a:ext>
            </a:extLst>
          </p:cNvPr>
          <p:cNvGraphicFramePr>
            <a:graphicFrameLocks noChangeAspect="1"/>
          </p:cNvGraphicFramePr>
          <p:nvPr>
            <p:extLst>
              <p:ext uri="{D42A27DB-BD31-4B8C-83A1-F6EECF244321}">
                <p14:modId xmlns:p14="http://schemas.microsoft.com/office/powerpoint/2010/main" val="1701369879"/>
              </p:ext>
            </p:extLst>
          </p:nvPr>
        </p:nvGraphicFramePr>
        <p:xfrm>
          <a:off x="3538538" y="3270250"/>
          <a:ext cx="1916112" cy="854075"/>
        </p:xfrm>
        <a:graphic>
          <a:graphicData uri="http://schemas.openxmlformats.org/presentationml/2006/ole">
            <mc:AlternateContent xmlns:mc="http://schemas.openxmlformats.org/markup-compatibility/2006">
              <mc:Choice xmlns:v="urn:schemas-microsoft-com:vml" Requires="v">
                <p:oleObj spid="_x0000_s515165" name="Equation" r:id="rId8" imgW="825480" imgH="368280" progId="Equation.DSMT4">
                  <p:embed/>
                </p:oleObj>
              </mc:Choice>
              <mc:Fallback>
                <p:oleObj name="Equation" r:id="rId8" imgW="825480" imgH="368280" progId="Equation.DSMT4">
                  <p:embed/>
                  <p:pic>
                    <p:nvPicPr>
                      <p:cNvPr id="13" name="Object 12">
                        <a:extLst>
                          <a:ext uri="{FF2B5EF4-FFF2-40B4-BE49-F238E27FC236}">
                            <a16:creationId xmlns:a16="http://schemas.microsoft.com/office/drawing/2014/main" id="{AFE39013-E91E-4B1B-A7D9-7362C155972F}"/>
                          </a:ext>
                        </a:extLst>
                      </p:cNvPr>
                      <p:cNvPicPr/>
                      <p:nvPr/>
                    </p:nvPicPr>
                    <p:blipFill>
                      <a:blip r:embed="rId9"/>
                      <a:stretch>
                        <a:fillRect/>
                      </a:stretch>
                    </p:blipFill>
                    <p:spPr>
                      <a:xfrm>
                        <a:off x="3538538" y="3270250"/>
                        <a:ext cx="1916112" cy="854075"/>
                      </a:xfrm>
                      <a:prstGeom prst="rect">
                        <a:avLst/>
                      </a:prstGeom>
                    </p:spPr>
                  </p:pic>
                </p:oleObj>
              </mc:Fallback>
            </mc:AlternateContent>
          </a:graphicData>
        </a:graphic>
      </p:graphicFrame>
      <p:pic>
        <p:nvPicPr>
          <p:cNvPr id="10" name="Audio 9">
            <a:hlinkClick r:id="" action="ppaction://media"/>
            <a:extLst>
              <a:ext uri="{FF2B5EF4-FFF2-40B4-BE49-F238E27FC236}">
                <a16:creationId xmlns:a16="http://schemas.microsoft.com/office/drawing/2014/main" id="{333F6FF3-BFE1-46D1-814B-917F5D4AB22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1479963708"/>
      </p:ext>
    </p:extLst>
  </p:cSld>
  <p:clrMapOvr>
    <a:masterClrMapping/>
  </p:clrMapOvr>
  <mc:AlternateContent xmlns:mc="http://schemas.openxmlformats.org/markup-compatibility/2006">
    <mc:Choice xmlns:p14="http://schemas.microsoft.com/office/powerpoint/2010/main" Requires="p14">
      <p:transition spd="slow" p14:dur="2000" advTm="53179"/>
    </mc:Choice>
    <mc:Fallback>
      <p:transition spd="slow" advTm="53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inner product of </a:t>
            </a:r>
            <a:r>
              <a:rPr lang="en-US" i="1" dirty="0"/>
              <a:t>A</a:t>
            </a:r>
            <a:r>
              <a:rPr lang="en-US" b="1" dirty="0"/>
              <a:t>u</a:t>
            </a:r>
            <a:r>
              <a:rPr lang="en-US" dirty="0"/>
              <a:t> and </a:t>
            </a:r>
            <a:r>
              <a:rPr lang="en-US" b="1" dirty="0"/>
              <a:t>v</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Recall that when we perform a matrix-vector product,</a:t>
            </a:r>
            <a:br>
              <a:rPr lang="en-US" dirty="0"/>
            </a:br>
            <a:r>
              <a:rPr lang="en-US" dirty="0"/>
              <a:t>we are multiplying a row of the matrix times the vector element-wise and adding </a:t>
            </a:r>
          </a:p>
          <a:p>
            <a:endParaRPr lang="en-US" dirty="0"/>
          </a:p>
          <a:p>
            <a:endParaRPr lang="en-US" dirty="0"/>
          </a:p>
          <a:p>
            <a:endParaRPr lang="en-US" dirty="0"/>
          </a:p>
          <a:p>
            <a:endParaRPr lang="en-US" dirty="0"/>
          </a:p>
          <a:p>
            <a:r>
              <a:rPr lang="en-US" dirty="0"/>
              <a:t>If we interpret the </a:t>
            </a:r>
            <a:r>
              <a:rPr lang="en-US" i="1" dirty="0"/>
              <a:t>transpose </a:t>
            </a:r>
            <a:r>
              <a:rPr lang="en-US" dirty="0"/>
              <a:t>of a vector to be a row vector,</a:t>
            </a:r>
            <a:br>
              <a:rPr lang="en-US" dirty="0"/>
            </a:br>
            <a:r>
              <a:rPr lang="en-US" dirty="0"/>
              <a:t>	then it follows that </a:t>
            </a:r>
          </a:p>
          <a:p>
            <a:pPr marL="457200" lvl="1" indent="0">
              <a:buNone/>
            </a:pPr>
            <a:endParaRPr lang="en-US" dirty="0"/>
          </a:p>
          <a:p>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The adjoint of a real finite-dimensional linear map</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22" name="Object 21">
            <a:extLst>
              <a:ext uri="{FF2B5EF4-FFF2-40B4-BE49-F238E27FC236}">
                <a16:creationId xmlns:a16="http://schemas.microsoft.com/office/drawing/2014/main" id="{B7CF5104-4CF6-4ADF-83C3-A7B82BD930DB}"/>
              </a:ext>
            </a:extLst>
          </p:cNvPr>
          <p:cNvGraphicFramePr>
            <a:graphicFrameLocks noChangeAspect="1"/>
          </p:cNvGraphicFramePr>
          <p:nvPr>
            <p:extLst>
              <p:ext uri="{D42A27DB-BD31-4B8C-83A1-F6EECF244321}">
                <p14:modId xmlns:p14="http://schemas.microsoft.com/office/powerpoint/2010/main" val="516152118"/>
              </p:ext>
            </p:extLst>
          </p:nvPr>
        </p:nvGraphicFramePr>
        <p:xfrm>
          <a:off x="2445104" y="2500134"/>
          <a:ext cx="3925888" cy="1798638"/>
        </p:xfrm>
        <a:graphic>
          <a:graphicData uri="http://schemas.openxmlformats.org/presentationml/2006/ole">
            <mc:AlternateContent xmlns:mc="http://schemas.openxmlformats.org/markup-compatibility/2006">
              <mc:Choice xmlns:v="urn:schemas-microsoft-com:vml" Requires="v">
                <p:oleObj spid="_x0000_s516213" name="Equation" r:id="rId6" imgW="1688760" imgH="774360" progId="Equation.DSMT4">
                  <p:embed/>
                </p:oleObj>
              </mc:Choice>
              <mc:Fallback>
                <p:oleObj name="Equation" r:id="rId6" imgW="1688760" imgH="774360" progId="Equation.DSMT4">
                  <p:embed/>
                  <p:pic>
                    <p:nvPicPr>
                      <p:cNvPr id="7" name="Object 6">
                        <a:extLst>
                          <a:ext uri="{FF2B5EF4-FFF2-40B4-BE49-F238E27FC236}">
                            <a16:creationId xmlns:a16="http://schemas.microsoft.com/office/drawing/2014/main" id="{1095530D-9FF5-43A1-BF90-0B71AFFE5F49}"/>
                          </a:ext>
                        </a:extLst>
                      </p:cNvPr>
                      <p:cNvPicPr/>
                      <p:nvPr/>
                    </p:nvPicPr>
                    <p:blipFill>
                      <a:blip r:embed="rId7"/>
                      <a:stretch>
                        <a:fillRect/>
                      </a:stretch>
                    </p:blipFill>
                    <p:spPr>
                      <a:xfrm>
                        <a:off x="2445104" y="2500134"/>
                        <a:ext cx="3925888" cy="1798638"/>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F9B4A13-10BC-4E00-B5B0-3A943B50B77B}"/>
              </a:ext>
            </a:extLst>
          </p:cNvPr>
          <p:cNvGraphicFramePr>
            <a:graphicFrameLocks noChangeAspect="1"/>
          </p:cNvGraphicFramePr>
          <p:nvPr>
            <p:extLst>
              <p:ext uri="{D42A27DB-BD31-4B8C-83A1-F6EECF244321}">
                <p14:modId xmlns:p14="http://schemas.microsoft.com/office/powerpoint/2010/main" val="2376085051"/>
              </p:ext>
            </p:extLst>
          </p:nvPr>
        </p:nvGraphicFramePr>
        <p:xfrm>
          <a:off x="5963356" y="3581046"/>
          <a:ext cx="236538" cy="354013"/>
        </p:xfrm>
        <a:graphic>
          <a:graphicData uri="http://schemas.openxmlformats.org/presentationml/2006/ole">
            <mc:AlternateContent xmlns:mc="http://schemas.openxmlformats.org/markup-compatibility/2006">
              <mc:Choice xmlns:v="urn:schemas-microsoft-com:vml" Requires="v">
                <p:oleObj spid="_x0000_s516214" name="Equation" r:id="rId8" imgW="101520" imgH="152280" progId="Equation.DSMT4">
                  <p:embed/>
                </p:oleObj>
              </mc:Choice>
              <mc:Fallback>
                <p:oleObj name="Equation" r:id="rId8" imgW="101520" imgH="152280" progId="Equation.DSMT4">
                  <p:embed/>
                  <p:pic>
                    <p:nvPicPr>
                      <p:cNvPr id="8" name="Object 7">
                        <a:extLst>
                          <a:ext uri="{FF2B5EF4-FFF2-40B4-BE49-F238E27FC236}">
                            <a16:creationId xmlns:a16="http://schemas.microsoft.com/office/drawing/2014/main" id="{087665EC-BB39-46E9-BA80-F93D4D8E524C}"/>
                          </a:ext>
                        </a:extLst>
                      </p:cNvPr>
                      <p:cNvPicPr/>
                      <p:nvPr/>
                    </p:nvPicPr>
                    <p:blipFill>
                      <a:blip r:embed="rId9"/>
                      <a:stretch>
                        <a:fillRect/>
                      </a:stretch>
                    </p:blipFill>
                    <p:spPr>
                      <a:xfrm>
                        <a:off x="5963356" y="3581046"/>
                        <a:ext cx="236538" cy="354013"/>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D0E018E7-1BA3-4D31-AAD5-2B98DC4C08BD}"/>
              </a:ext>
            </a:extLst>
          </p:cNvPr>
          <p:cNvCxnSpPr/>
          <p:nvPr/>
        </p:nvCxnSpPr>
        <p:spPr>
          <a:xfrm>
            <a:off x="3296356" y="3386670"/>
            <a:ext cx="223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D7FF43-5C02-4574-90E0-6F000DB213B5}"/>
              </a:ext>
            </a:extLst>
          </p:cNvPr>
          <p:cNvCxnSpPr>
            <a:cxnSpLocks/>
          </p:cNvCxnSpPr>
          <p:nvPr/>
        </p:nvCxnSpPr>
        <p:spPr>
          <a:xfrm>
            <a:off x="6025180" y="2500134"/>
            <a:ext cx="0" cy="17986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5" name="Object 24">
            <a:extLst>
              <a:ext uri="{FF2B5EF4-FFF2-40B4-BE49-F238E27FC236}">
                <a16:creationId xmlns:a16="http://schemas.microsoft.com/office/drawing/2014/main" id="{66AA30C2-BEF3-4840-A63F-048DB107783E}"/>
              </a:ext>
            </a:extLst>
          </p:cNvPr>
          <p:cNvGraphicFramePr>
            <a:graphicFrameLocks noChangeAspect="1"/>
          </p:cNvGraphicFramePr>
          <p:nvPr>
            <p:extLst>
              <p:ext uri="{D42A27DB-BD31-4B8C-83A1-F6EECF244321}">
                <p14:modId xmlns:p14="http://schemas.microsoft.com/office/powerpoint/2010/main" val="3848359794"/>
              </p:ext>
            </p:extLst>
          </p:nvPr>
        </p:nvGraphicFramePr>
        <p:xfrm>
          <a:off x="1978378" y="4672013"/>
          <a:ext cx="4397375" cy="1798637"/>
        </p:xfrm>
        <a:graphic>
          <a:graphicData uri="http://schemas.openxmlformats.org/presentationml/2006/ole">
            <mc:AlternateContent xmlns:mc="http://schemas.openxmlformats.org/markup-compatibility/2006">
              <mc:Choice xmlns:v="urn:schemas-microsoft-com:vml" Requires="v">
                <p:oleObj spid="_x0000_s516215" name="Equation" r:id="rId10" imgW="1892160" imgH="774360" progId="Equation.DSMT4">
                  <p:embed/>
                </p:oleObj>
              </mc:Choice>
              <mc:Fallback>
                <p:oleObj name="Equation" r:id="rId10" imgW="1892160" imgH="774360" progId="Equation.DSMT4">
                  <p:embed/>
                  <p:pic>
                    <p:nvPicPr>
                      <p:cNvPr id="22" name="Object 21">
                        <a:extLst>
                          <a:ext uri="{FF2B5EF4-FFF2-40B4-BE49-F238E27FC236}">
                            <a16:creationId xmlns:a16="http://schemas.microsoft.com/office/drawing/2014/main" id="{B7CF5104-4CF6-4ADF-83C3-A7B82BD930DB}"/>
                          </a:ext>
                        </a:extLst>
                      </p:cNvPr>
                      <p:cNvPicPr/>
                      <p:nvPr/>
                    </p:nvPicPr>
                    <p:blipFill>
                      <a:blip r:embed="rId11"/>
                      <a:stretch>
                        <a:fillRect/>
                      </a:stretch>
                    </p:blipFill>
                    <p:spPr>
                      <a:xfrm>
                        <a:off x="1978378" y="4672013"/>
                        <a:ext cx="4397375" cy="1798637"/>
                      </a:xfrm>
                      <a:prstGeom prst="rect">
                        <a:avLst/>
                      </a:prstGeom>
                    </p:spPr>
                  </p:pic>
                </p:oleObj>
              </mc:Fallback>
            </mc:AlternateContent>
          </a:graphicData>
        </a:graphic>
      </p:graphicFrame>
      <p:cxnSp>
        <p:nvCxnSpPr>
          <p:cNvPr id="26" name="Straight Connector 25">
            <a:extLst>
              <a:ext uri="{FF2B5EF4-FFF2-40B4-BE49-F238E27FC236}">
                <a16:creationId xmlns:a16="http://schemas.microsoft.com/office/drawing/2014/main" id="{DA34EE0C-90CA-4B6D-AF9E-9E2C91C15F8C}"/>
              </a:ext>
            </a:extLst>
          </p:cNvPr>
          <p:cNvCxnSpPr/>
          <p:nvPr/>
        </p:nvCxnSpPr>
        <p:spPr>
          <a:xfrm>
            <a:off x="3872089" y="5545143"/>
            <a:ext cx="16846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6D9F94-EE51-486B-8C29-E4753EBC11F1}"/>
              </a:ext>
            </a:extLst>
          </p:cNvPr>
          <p:cNvCxnSpPr>
            <a:cxnSpLocks/>
          </p:cNvCxnSpPr>
          <p:nvPr/>
        </p:nvCxnSpPr>
        <p:spPr>
          <a:xfrm>
            <a:off x="6050316" y="4658607"/>
            <a:ext cx="0" cy="17986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Audio 30">
            <a:hlinkClick r:id="" action="ppaction://media"/>
            <a:extLst>
              <a:ext uri="{FF2B5EF4-FFF2-40B4-BE49-F238E27FC236}">
                <a16:creationId xmlns:a16="http://schemas.microsoft.com/office/drawing/2014/main" id="{7E5B4837-FFBE-4A5A-BEF3-3DAF56607DFE}"/>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4054401255"/>
      </p:ext>
    </p:extLst>
  </p:cSld>
  <p:clrMapOvr>
    <a:masterClrMapping/>
  </p:clrMapOvr>
  <mc:AlternateContent xmlns:mc="http://schemas.openxmlformats.org/markup-compatibility/2006">
    <mc:Choice xmlns:p14="http://schemas.microsoft.com/office/powerpoint/2010/main" Requires="p14">
      <p:transition spd="slow" p14:dur="2000" advTm="95251"/>
    </mc:Choice>
    <mc:Fallback>
      <p:transition spd="slow" advTm="952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3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inner product of </a:t>
            </a:r>
            <a:r>
              <a:rPr lang="en-US" i="1" dirty="0"/>
              <a:t>A</a:t>
            </a:r>
            <a:r>
              <a:rPr lang="en-US" b="1" dirty="0"/>
              <a:t>u</a:t>
            </a:r>
            <a:r>
              <a:rPr lang="en-US" dirty="0"/>
              <a:t> and </a:t>
            </a:r>
            <a:r>
              <a:rPr lang="en-US" b="1" dirty="0"/>
              <a:t>v</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If the matrices are complex, there is no change to how matrix-vector multiplication is performed</a:t>
            </a:r>
          </a:p>
          <a:p>
            <a:endParaRPr lang="en-US" dirty="0"/>
          </a:p>
          <a:p>
            <a:endParaRPr lang="en-US" dirty="0"/>
          </a:p>
          <a:p>
            <a:pPr marL="0" indent="0">
              <a:buNone/>
            </a:pPr>
            <a:br>
              <a:rPr lang="en-US" dirty="0"/>
            </a:br>
            <a:endParaRPr lang="en-US" dirty="0"/>
          </a:p>
          <a:p>
            <a:endParaRPr lang="en-US" dirty="0"/>
          </a:p>
          <a:p>
            <a:r>
              <a:rPr lang="en-US" dirty="0"/>
              <a:t>If, however, we transpose the vector and conjugate the entries,</a:t>
            </a:r>
            <a:br>
              <a:rPr lang="en-US" dirty="0"/>
            </a:br>
            <a:r>
              <a:rPr lang="en-US" dirty="0"/>
              <a:t>	we get the complex inner product </a:t>
            </a:r>
          </a:p>
          <a:p>
            <a:pPr marL="457200" lvl="1" indent="0">
              <a:buNone/>
            </a:pPr>
            <a:endParaRPr lang="en-US" dirty="0"/>
          </a:p>
          <a:p>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The adjoint of a real finite-dimensional linear map</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22" name="Object 21">
            <a:extLst>
              <a:ext uri="{FF2B5EF4-FFF2-40B4-BE49-F238E27FC236}">
                <a16:creationId xmlns:a16="http://schemas.microsoft.com/office/drawing/2014/main" id="{B7CF5104-4CF6-4ADF-83C3-A7B82BD930DB}"/>
              </a:ext>
            </a:extLst>
          </p:cNvPr>
          <p:cNvGraphicFramePr>
            <a:graphicFrameLocks noChangeAspect="1"/>
          </p:cNvGraphicFramePr>
          <p:nvPr>
            <p:extLst>
              <p:ext uri="{D42A27DB-BD31-4B8C-83A1-F6EECF244321}">
                <p14:modId xmlns:p14="http://schemas.microsoft.com/office/powerpoint/2010/main" val="787163691"/>
              </p:ext>
            </p:extLst>
          </p:nvPr>
        </p:nvGraphicFramePr>
        <p:xfrm>
          <a:off x="1204913" y="2500313"/>
          <a:ext cx="6405562" cy="1798637"/>
        </p:xfrm>
        <a:graphic>
          <a:graphicData uri="http://schemas.openxmlformats.org/presentationml/2006/ole">
            <mc:AlternateContent xmlns:mc="http://schemas.openxmlformats.org/markup-compatibility/2006">
              <mc:Choice xmlns:v="urn:schemas-microsoft-com:vml" Requires="v">
                <p:oleObj spid="_x0000_s525323" name="Equation" r:id="rId6" imgW="2755800" imgH="774360" progId="Equation.DSMT4">
                  <p:embed/>
                </p:oleObj>
              </mc:Choice>
              <mc:Fallback>
                <p:oleObj name="Equation" r:id="rId6" imgW="2755800" imgH="774360" progId="Equation.DSMT4">
                  <p:embed/>
                  <p:pic>
                    <p:nvPicPr>
                      <p:cNvPr id="22" name="Object 21">
                        <a:extLst>
                          <a:ext uri="{FF2B5EF4-FFF2-40B4-BE49-F238E27FC236}">
                            <a16:creationId xmlns:a16="http://schemas.microsoft.com/office/drawing/2014/main" id="{B7CF5104-4CF6-4ADF-83C3-A7B82BD930DB}"/>
                          </a:ext>
                        </a:extLst>
                      </p:cNvPr>
                      <p:cNvPicPr/>
                      <p:nvPr/>
                    </p:nvPicPr>
                    <p:blipFill>
                      <a:blip r:embed="rId7"/>
                      <a:stretch>
                        <a:fillRect/>
                      </a:stretch>
                    </p:blipFill>
                    <p:spPr>
                      <a:xfrm>
                        <a:off x="1204913" y="2500313"/>
                        <a:ext cx="6405562" cy="1798637"/>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F9B4A13-10BC-4E00-B5B0-3A943B50B77B}"/>
              </a:ext>
            </a:extLst>
          </p:cNvPr>
          <p:cNvGraphicFramePr>
            <a:graphicFrameLocks noChangeAspect="1"/>
          </p:cNvGraphicFramePr>
          <p:nvPr/>
        </p:nvGraphicFramePr>
        <p:xfrm>
          <a:off x="5963356" y="3581046"/>
          <a:ext cx="236538" cy="354013"/>
        </p:xfrm>
        <a:graphic>
          <a:graphicData uri="http://schemas.openxmlformats.org/presentationml/2006/ole">
            <mc:AlternateContent xmlns:mc="http://schemas.openxmlformats.org/markup-compatibility/2006">
              <mc:Choice xmlns:v="urn:schemas-microsoft-com:vml" Requires="v">
                <p:oleObj spid="_x0000_s525324" name="Equation" r:id="rId8" imgW="101520" imgH="152280" progId="Equation.DSMT4">
                  <p:embed/>
                </p:oleObj>
              </mc:Choice>
              <mc:Fallback>
                <p:oleObj name="Equation" r:id="rId8" imgW="101520" imgH="152280" progId="Equation.DSMT4">
                  <p:embed/>
                  <p:pic>
                    <p:nvPicPr>
                      <p:cNvPr id="23" name="Object 22">
                        <a:extLst>
                          <a:ext uri="{FF2B5EF4-FFF2-40B4-BE49-F238E27FC236}">
                            <a16:creationId xmlns:a16="http://schemas.microsoft.com/office/drawing/2014/main" id="{3F9B4A13-10BC-4E00-B5B0-3A943B50B77B}"/>
                          </a:ext>
                        </a:extLst>
                      </p:cNvPr>
                      <p:cNvPicPr/>
                      <p:nvPr/>
                    </p:nvPicPr>
                    <p:blipFill>
                      <a:blip r:embed="rId9"/>
                      <a:stretch>
                        <a:fillRect/>
                      </a:stretch>
                    </p:blipFill>
                    <p:spPr>
                      <a:xfrm>
                        <a:off x="5963356" y="3581046"/>
                        <a:ext cx="236538" cy="354013"/>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D0E018E7-1BA3-4D31-AAD5-2B98DC4C08BD}"/>
              </a:ext>
            </a:extLst>
          </p:cNvPr>
          <p:cNvCxnSpPr>
            <a:cxnSpLocks/>
          </p:cNvCxnSpPr>
          <p:nvPr/>
        </p:nvCxnSpPr>
        <p:spPr>
          <a:xfrm>
            <a:off x="1952091" y="3386670"/>
            <a:ext cx="42478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D7FF43-5C02-4574-90E0-6F000DB213B5}"/>
              </a:ext>
            </a:extLst>
          </p:cNvPr>
          <p:cNvCxnSpPr>
            <a:cxnSpLocks/>
          </p:cNvCxnSpPr>
          <p:nvPr/>
        </p:nvCxnSpPr>
        <p:spPr>
          <a:xfrm>
            <a:off x="6950868" y="2529681"/>
            <a:ext cx="0" cy="17986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5" name="Object 24">
            <a:extLst>
              <a:ext uri="{FF2B5EF4-FFF2-40B4-BE49-F238E27FC236}">
                <a16:creationId xmlns:a16="http://schemas.microsoft.com/office/drawing/2014/main" id="{66AA30C2-BEF3-4840-A63F-048DB107783E}"/>
              </a:ext>
            </a:extLst>
          </p:cNvPr>
          <p:cNvGraphicFramePr>
            <a:graphicFrameLocks noChangeAspect="1"/>
          </p:cNvGraphicFramePr>
          <p:nvPr>
            <p:extLst>
              <p:ext uri="{D42A27DB-BD31-4B8C-83A1-F6EECF244321}">
                <p14:modId xmlns:p14="http://schemas.microsoft.com/office/powerpoint/2010/main" val="2229913329"/>
              </p:ext>
            </p:extLst>
          </p:nvPr>
        </p:nvGraphicFramePr>
        <p:xfrm>
          <a:off x="790223" y="4672013"/>
          <a:ext cx="6818313" cy="1798637"/>
        </p:xfrm>
        <a:graphic>
          <a:graphicData uri="http://schemas.openxmlformats.org/presentationml/2006/ole">
            <mc:AlternateContent xmlns:mc="http://schemas.openxmlformats.org/markup-compatibility/2006">
              <mc:Choice xmlns:v="urn:schemas-microsoft-com:vml" Requires="v">
                <p:oleObj spid="_x0000_s525325" name="Equation" r:id="rId10" imgW="2933640" imgH="774360" progId="Equation.DSMT4">
                  <p:embed/>
                </p:oleObj>
              </mc:Choice>
              <mc:Fallback>
                <p:oleObj name="Equation" r:id="rId10" imgW="2933640" imgH="774360" progId="Equation.DSMT4">
                  <p:embed/>
                  <p:pic>
                    <p:nvPicPr>
                      <p:cNvPr id="25" name="Object 24">
                        <a:extLst>
                          <a:ext uri="{FF2B5EF4-FFF2-40B4-BE49-F238E27FC236}">
                            <a16:creationId xmlns:a16="http://schemas.microsoft.com/office/drawing/2014/main" id="{66AA30C2-BEF3-4840-A63F-048DB107783E}"/>
                          </a:ext>
                        </a:extLst>
                      </p:cNvPr>
                      <p:cNvPicPr/>
                      <p:nvPr/>
                    </p:nvPicPr>
                    <p:blipFill>
                      <a:blip r:embed="rId11"/>
                      <a:stretch>
                        <a:fillRect/>
                      </a:stretch>
                    </p:blipFill>
                    <p:spPr>
                      <a:xfrm>
                        <a:off x="790223" y="4672013"/>
                        <a:ext cx="6818313" cy="1798637"/>
                      </a:xfrm>
                      <a:prstGeom prst="rect">
                        <a:avLst/>
                      </a:prstGeom>
                    </p:spPr>
                  </p:pic>
                </p:oleObj>
              </mc:Fallback>
            </mc:AlternateContent>
          </a:graphicData>
        </a:graphic>
      </p:graphicFrame>
      <p:cxnSp>
        <p:nvCxnSpPr>
          <p:cNvPr id="16" name="Straight Connector 15">
            <a:extLst>
              <a:ext uri="{FF2B5EF4-FFF2-40B4-BE49-F238E27FC236}">
                <a16:creationId xmlns:a16="http://schemas.microsoft.com/office/drawing/2014/main" id="{8BEE797E-17CE-45E0-99CC-A219EFB65384}"/>
              </a:ext>
            </a:extLst>
          </p:cNvPr>
          <p:cNvCxnSpPr>
            <a:cxnSpLocks/>
          </p:cNvCxnSpPr>
          <p:nvPr/>
        </p:nvCxnSpPr>
        <p:spPr>
          <a:xfrm>
            <a:off x="2607733" y="5571070"/>
            <a:ext cx="35978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013C52F-E75B-4B0C-B6C4-74B1881DC505}"/>
              </a:ext>
            </a:extLst>
          </p:cNvPr>
          <p:cNvCxnSpPr>
            <a:cxnSpLocks/>
          </p:cNvCxnSpPr>
          <p:nvPr/>
        </p:nvCxnSpPr>
        <p:spPr>
          <a:xfrm>
            <a:off x="6956511" y="4714081"/>
            <a:ext cx="0" cy="17986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Audio 10">
            <a:hlinkClick r:id="" action="ppaction://media"/>
            <a:extLst>
              <a:ext uri="{FF2B5EF4-FFF2-40B4-BE49-F238E27FC236}">
                <a16:creationId xmlns:a16="http://schemas.microsoft.com/office/drawing/2014/main" id="{2DCAD7B8-5053-4428-A98C-8686342A4B5B}"/>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3704665611"/>
      </p:ext>
    </p:extLst>
  </p:cSld>
  <p:clrMapOvr>
    <a:masterClrMapping/>
  </p:clrMapOvr>
  <mc:AlternateContent xmlns:mc="http://schemas.openxmlformats.org/markup-compatibility/2006">
    <mc:Choice xmlns:p14="http://schemas.microsoft.com/office/powerpoint/2010/main" Requires="p14">
      <p:transition spd="slow" p14:dur="2000" advTm="91954"/>
    </mc:Choice>
    <mc:Fallback>
      <p:transition spd="slow" advTm="91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Following this topic, you now</a:t>
            </a:r>
          </a:p>
          <a:p>
            <a:pPr lvl="1"/>
            <a:r>
              <a:rPr lang="en-US" dirty="0"/>
              <a:t>Understand that an alternative interpretation of the</a:t>
            </a:r>
            <a:br>
              <a:rPr lang="en-US" dirty="0"/>
            </a:br>
            <a:r>
              <a:rPr lang="en-US" dirty="0"/>
              <a:t>inner product is to define the </a:t>
            </a:r>
            <a:r>
              <a:rPr lang="en-US" i="1" dirty="0"/>
              <a:t>adjoint</a:t>
            </a:r>
            <a:r>
              <a:rPr lang="en-US" dirty="0"/>
              <a:t> of a vector and mimic</a:t>
            </a:r>
            <a:br>
              <a:rPr lang="en-US" dirty="0"/>
            </a:br>
            <a:r>
              <a:rPr lang="en-US" dirty="0"/>
              <a:t>the product of a matrix and a vector</a:t>
            </a:r>
          </a:p>
        </p:txBody>
      </p:sp>
      <p:sp>
        <p:nvSpPr>
          <p:cNvPr id="4" name="Footer Placeholder 3"/>
          <p:cNvSpPr>
            <a:spLocks noGrp="1"/>
          </p:cNvSpPr>
          <p:nvPr>
            <p:ph type="ftr" sz="quarter" idx="11"/>
          </p:nvPr>
        </p:nvSpPr>
        <p:spPr/>
        <p:txBody>
          <a:bodyPr/>
          <a:lstStyle/>
          <a:p>
            <a:r>
              <a:rPr lang="en-US"/>
              <a:t>The adjoint of a real finite-dimensional linear map</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10" name="Object 9">
            <a:extLst>
              <a:ext uri="{FF2B5EF4-FFF2-40B4-BE49-F238E27FC236}">
                <a16:creationId xmlns:a16="http://schemas.microsoft.com/office/drawing/2014/main" id="{FB9C17D9-6096-4C74-9DA9-D85CF6B02A2C}"/>
              </a:ext>
            </a:extLst>
          </p:cNvPr>
          <p:cNvGraphicFramePr>
            <a:graphicFrameLocks noChangeAspect="1"/>
          </p:cNvGraphicFramePr>
          <p:nvPr>
            <p:extLst>
              <p:ext uri="{D42A27DB-BD31-4B8C-83A1-F6EECF244321}">
                <p14:modId xmlns:p14="http://schemas.microsoft.com/office/powerpoint/2010/main" val="2500839546"/>
              </p:ext>
            </p:extLst>
          </p:nvPr>
        </p:nvGraphicFramePr>
        <p:xfrm>
          <a:off x="3895725" y="3028069"/>
          <a:ext cx="1504950" cy="501650"/>
        </p:xfrm>
        <a:graphic>
          <a:graphicData uri="http://schemas.openxmlformats.org/presentationml/2006/ole">
            <mc:AlternateContent xmlns:mc="http://schemas.openxmlformats.org/markup-compatibility/2006">
              <mc:Choice xmlns:v="urn:schemas-microsoft-com:vml" Requires="v">
                <p:oleObj spid="_x0000_s526339" name="Equation" r:id="rId6" imgW="647640" imgH="215640" progId="Equation.DSMT4">
                  <p:embed/>
                </p:oleObj>
              </mc:Choice>
              <mc:Fallback>
                <p:oleObj name="Equation" r:id="rId6" imgW="647640" imgH="215640" progId="Equation.DSMT4">
                  <p:embed/>
                  <p:pic>
                    <p:nvPicPr>
                      <p:cNvPr id="25" name="Object 24">
                        <a:extLst>
                          <a:ext uri="{FF2B5EF4-FFF2-40B4-BE49-F238E27FC236}">
                            <a16:creationId xmlns:a16="http://schemas.microsoft.com/office/drawing/2014/main" id="{66AA30C2-BEF3-4840-A63F-048DB107783E}"/>
                          </a:ext>
                        </a:extLst>
                      </p:cNvPr>
                      <p:cNvPicPr/>
                      <p:nvPr/>
                    </p:nvPicPr>
                    <p:blipFill>
                      <a:blip r:embed="rId7"/>
                      <a:stretch>
                        <a:fillRect/>
                      </a:stretch>
                    </p:blipFill>
                    <p:spPr>
                      <a:xfrm>
                        <a:off x="3895725" y="3028069"/>
                        <a:ext cx="1504950" cy="501650"/>
                      </a:xfrm>
                      <a:prstGeom prst="rect">
                        <a:avLst/>
                      </a:prstGeom>
                    </p:spPr>
                  </p:pic>
                </p:oleObj>
              </mc:Fallback>
            </mc:AlternateContent>
          </a:graphicData>
        </a:graphic>
      </p:graphicFrame>
      <p:pic>
        <p:nvPicPr>
          <p:cNvPr id="11" name="Audio 10">
            <a:hlinkClick r:id="" action="ppaction://media"/>
            <a:extLst>
              <a:ext uri="{FF2B5EF4-FFF2-40B4-BE49-F238E27FC236}">
                <a16:creationId xmlns:a16="http://schemas.microsoft.com/office/drawing/2014/main" id="{FA7B2816-A56F-4F5A-B8F1-26690ED06020}"/>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mc:Choice xmlns:p14="http://schemas.microsoft.com/office/powerpoint/2010/main" Requires="p14">
      <p:transition spd="slow" p14:dur="2000" advTm="46875"/>
    </mc:Choice>
    <mc:Fallback>
      <p:transition spd="slow" advTm="46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https://en.wikipedia.org/wiki/Hermitian_adjoint</a:t>
            </a:r>
          </a:p>
        </p:txBody>
      </p:sp>
      <p:sp>
        <p:nvSpPr>
          <p:cNvPr id="4" name="Footer Placeholder 3"/>
          <p:cNvSpPr>
            <a:spLocks noGrp="1"/>
          </p:cNvSpPr>
          <p:nvPr>
            <p:ph type="ftr" sz="quarter" idx="11"/>
          </p:nvPr>
        </p:nvSpPr>
        <p:spPr/>
        <p:txBody>
          <a:bodyPr/>
          <a:lstStyle/>
          <a:p>
            <a:r>
              <a:rPr lang="en-US"/>
              <a:t>The adjoint of a real finite-dimensional linear map</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2462"/>
    </mc:Choice>
    <mc:Fallback xmlns="">
      <p:transition spd="slow" advTm="2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The adjoint of a real finite-dimensional linear map</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86"/>
    </mc:Choice>
    <mc:Fallback xmlns="">
      <p:transition spd="slow" advTm="1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The adjoint of a real finite-dimensional linear map</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577"/>
    </mc:Choice>
    <mc:Fallback xmlns="">
      <p:transition spd="slow" advTm="1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6"/>
</p:tagLst>
</file>

<file path=ppt/tags/tag2.xml><?xml version="1.0" encoding="utf-8"?>
<p:tagLst xmlns:a="http://schemas.openxmlformats.org/drawingml/2006/main" xmlns:r="http://schemas.openxmlformats.org/officeDocument/2006/relationships" xmlns:p="http://schemas.openxmlformats.org/presentationml/2006/main">
  <p:tag name="TIMING" val="|15.4|18|12|31"/>
</p:tagLst>
</file>

<file path=ppt/tags/tag3.xml><?xml version="1.0" encoding="utf-8"?>
<p:tagLst xmlns:a="http://schemas.openxmlformats.org/drawingml/2006/main" xmlns:r="http://schemas.openxmlformats.org/officeDocument/2006/relationships" xmlns:p="http://schemas.openxmlformats.org/presentationml/2006/main">
  <p:tag name="TIMING" val="|10.2|27|11.2|32"/>
</p:tagLst>
</file>

<file path=ppt/tags/tag4.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51127</TotalTime>
  <Words>485</Words>
  <Application>Microsoft Office PowerPoint</Application>
  <PresentationFormat>On-screen Show (4:3)</PresentationFormat>
  <Paragraphs>64</Paragraphs>
  <Slides>10</Slides>
  <Notes>0</Notes>
  <HiddenSlides>0</HiddenSlides>
  <MMClips>10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0" baseType="lpstr">
      <vt:lpstr>Arial</vt:lpstr>
      <vt:lpstr>Bookman Old Style</vt:lpstr>
      <vt:lpstr>Calibri</vt:lpstr>
      <vt:lpstr>Cambria</vt:lpstr>
      <vt:lpstr>Consolas</vt:lpstr>
      <vt:lpstr>Constantia</vt:lpstr>
      <vt:lpstr>Georgia</vt:lpstr>
      <vt:lpstr>Times New Roman</vt:lpstr>
      <vt:lpstr>Office Theme</vt:lpstr>
      <vt:lpstr>MathType 7.0 Equation</vt:lpstr>
      <vt:lpstr>11.4 An interpretation of the inner product</vt:lpstr>
      <vt:lpstr>Introduction</vt:lpstr>
      <vt:lpstr>Matrix-vector multiplication</vt:lpstr>
      <vt:lpstr>The inner product of Au and v</vt:lpstr>
      <vt:lpstr>The inner product of Au and v</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cp:lastModifiedBy>
  <cp:revision>1149</cp:revision>
  <dcterms:created xsi:type="dcterms:W3CDTF">2020-04-30T19:27:29Z</dcterms:created>
  <dcterms:modified xsi:type="dcterms:W3CDTF">2020-11-25T13:20:49Z</dcterms:modified>
</cp:coreProperties>
</file>